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96" r:id="rId2"/>
    <p:sldId id="265" r:id="rId3"/>
    <p:sldId id="297" r:id="rId4"/>
    <p:sldId id="266" r:id="rId5"/>
    <p:sldId id="267" r:id="rId6"/>
    <p:sldId id="298" r:id="rId7"/>
    <p:sldId id="299" r:id="rId8"/>
    <p:sldId id="268" r:id="rId9"/>
    <p:sldId id="269" r:id="rId10"/>
    <p:sldId id="270" r:id="rId11"/>
    <p:sldId id="300" r:id="rId12"/>
    <p:sldId id="303" r:id="rId13"/>
    <p:sldId id="272" r:id="rId14"/>
    <p:sldId id="273" r:id="rId15"/>
    <p:sldId id="274" r:id="rId16"/>
    <p:sldId id="275" r:id="rId17"/>
    <p:sldId id="301" r:id="rId18"/>
    <p:sldId id="276" r:id="rId19"/>
    <p:sldId id="277" r:id="rId20"/>
    <p:sldId id="278" r:id="rId21"/>
    <p:sldId id="279" r:id="rId22"/>
    <p:sldId id="302" r:id="rId23"/>
    <p:sldId id="280" r:id="rId24"/>
    <p:sldId id="281" r:id="rId25"/>
    <p:sldId id="282" r:id="rId26"/>
    <p:sldId id="283" r:id="rId27"/>
    <p:sldId id="304" r:id="rId28"/>
    <p:sldId id="284" r:id="rId29"/>
    <p:sldId id="285" r:id="rId30"/>
    <p:sldId id="286" r:id="rId31"/>
    <p:sldId id="287" r:id="rId32"/>
    <p:sldId id="305" r:id="rId33"/>
    <p:sldId id="288" r:id="rId34"/>
    <p:sldId id="289" r:id="rId35"/>
    <p:sldId id="306" r:id="rId36"/>
    <p:sldId id="290" r:id="rId37"/>
    <p:sldId id="291" r:id="rId38"/>
    <p:sldId id="292" r:id="rId39"/>
    <p:sldId id="293" r:id="rId40"/>
    <p:sldId id="307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125" autoAdjust="0"/>
  </p:normalViewPr>
  <p:slideViewPr>
    <p:cSldViewPr>
      <p:cViewPr varScale="1">
        <p:scale>
          <a:sx n="46" d="100"/>
          <a:sy n="46" d="100"/>
        </p:scale>
        <p:origin x="1206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68" d="100"/>
        <a:sy n="168" d="100"/>
      </p:scale>
      <p:origin x="0" y="-126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ar-J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38252857-9F02-4DB6-8C9E-3DCA1B5126D9}" type="datetimeFigureOut">
              <a:rPr lang="ar-JO" smtClean="0"/>
              <a:t>20/08/1446</a:t>
            </a:fld>
            <a:endParaRPr lang="ar-J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ar-J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ar-J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F2C6FA24-B0B7-4B0E-A6B7-A7954694DB65}" type="slidenum">
              <a:rPr lang="ar-JO" smtClean="0"/>
              <a:t>‹#›</a:t>
            </a:fld>
            <a:endParaRPr lang="ar-JO"/>
          </a:p>
        </p:txBody>
      </p:sp>
    </p:spTree>
    <p:extLst>
      <p:ext uri="{BB962C8B-B14F-4D97-AF65-F5344CB8AC3E}">
        <p14:creationId xmlns:p14="http://schemas.microsoft.com/office/powerpoint/2010/main" val="722662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27A5-44FA-4FEC-A659-DA08E39276BB}" type="datetime12">
              <a:rPr lang="en-US" smtClean="0"/>
              <a:t>5:40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868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B2C64-B553-4CC0-8912-37CEAF68B06D}" type="datetime12">
              <a:rPr lang="en-US" smtClean="0"/>
              <a:t>5:40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834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EB93B-4691-409E-A571-1FB9BB5867D8}" type="datetime12">
              <a:rPr lang="en-US" smtClean="0"/>
              <a:t>5:40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38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AE5D9-D56C-4B58-A22F-3718CD418ED6}" type="datetime12">
              <a:rPr lang="en-US" smtClean="0"/>
              <a:t>5:40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190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B7427-C000-432E-AA82-2BC7C03F8154}" type="datetime12">
              <a:rPr lang="en-US" smtClean="0"/>
              <a:t>5:40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817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8CAB2-B397-407F-8E90-FDE5C179F585}" type="datetime12">
              <a:rPr lang="en-US" smtClean="0"/>
              <a:t>5:40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391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E9608-B87B-44EE-8846-CE9EC5564070}" type="datetime12">
              <a:rPr lang="en-US" smtClean="0"/>
              <a:t>5:40 PM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272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2C827-AD29-445F-96A4-C7CA4488B319}" type="datetime12">
              <a:rPr lang="en-US" smtClean="0"/>
              <a:t>5:40 PM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9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24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AF65E-AB28-436A-BB67-E46AF1A8C2E6}" type="datetime12">
              <a:rPr lang="en-US" smtClean="0"/>
              <a:t>5:40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175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D30F3-CD14-409E-950C-8640DD7D1A83}" type="datetime12">
              <a:rPr lang="en-US" smtClean="0"/>
              <a:t>5:40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77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7E519-4DF0-463F-8A58-6E25A3EC3828}" type="datetime12">
              <a:rPr lang="en-US" smtClean="0"/>
              <a:t>5:40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0258C-DF81-442F-AF35-EC58C9CC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04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0" y="2133600"/>
            <a:ext cx="822960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b="1" dirty="0"/>
              <a:t>Patterns of single gene inheritance</a:t>
            </a:r>
            <a:endParaRPr lang="ar-JO" sz="4000" b="1" dirty="0"/>
          </a:p>
        </p:txBody>
      </p:sp>
    </p:spTree>
    <p:extLst>
      <p:ext uri="{BB962C8B-B14F-4D97-AF65-F5344CB8AC3E}">
        <p14:creationId xmlns:p14="http://schemas.microsoft.com/office/powerpoint/2010/main" val="256452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43"/>
    </mc:Choice>
    <mc:Fallback xmlns="">
      <p:transition spd="slow" advTm="30643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749" t="44531" r="12501" b="21875"/>
          <a:stretch/>
        </p:blipFill>
        <p:spPr>
          <a:xfrm>
            <a:off x="0" y="2057401"/>
            <a:ext cx="9121140" cy="3112793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953000" y="4876800"/>
            <a:ext cx="2438400" cy="293394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3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383"/>
    </mc:Choice>
    <mc:Fallback xmlns="">
      <p:transition spd="slow" advTm="65383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81000" y="685800"/>
            <a:ext cx="8686800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000" dirty="0"/>
              <a:t>Sex-influenced autosomal recessive disorders</a:t>
            </a:r>
          </a:p>
          <a:p>
            <a:endParaRPr lang="en-US" sz="3000" dirty="0"/>
          </a:p>
          <a:p>
            <a:r>
              <a:rPr lang="en-US" sz="3000" dirty="0"/>
              <a:t>Hereditary hemochromatosis</a:t>
            </a:r>
          </a:p>
          <a:p>
            <a:r>
              <a:rPr lang="en-US" sz="3000" dirty="0"/>
              <a:t>	5-10 times more common in males</a:t>
            </a:r>
            <a:endParaRPr lang="ar-JO" sz="3000" dirty="0"/>
          </a:p>
        </p:txBody>
      </p:sp>
    </p:spTree>
    <p:extLst>
      <p:ext uri="{BB962C8B-B14F-4D97-AF65-F5344CB8AC3E}">
        <p14:creationId xmlns:p14="http://schemas.microsoft.com/office/powerpoint/2010/main" val="3649599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568"/>
    </mc:Choice>
    <mc:Fallback xmlns="">
      <p:transition spd="slow" advTm="72568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000" t="29688" r="51250" b="32812"/>
          <a:stretch/>
        </p:blipFill>
        <p:spPr>
          <a:xfrm>
            <a:off x="438150" y="381000"/>
            <a:ext cx="5334000" cy="3657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1000" y="4495800"/>
            <a:ext cx="8534400" cy="163121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/>
              <a:t>Consanguinity is more frequently found in the background of patients with very rare conditions than in those with more common recessive conditions</a:t>
            </a:r>
          </a:p>
          <a:p>
            <a:endParaRPr lang="en-US" sz="2000" dirty="0"/>
          </a:p>
          <a:p>
            <a:r>
              <a:rPr lang="en-US" sz="2000" dirty="0"/>
              <a:t>The genetic risk to the offspring of marriage between relatives is not as great as is sometimes imagined, only twice (3-5%) those of unrelated (2-3%)</a:t>
            </a:r>
            <a:endParaRPr lang="ar-JO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5638800" y="381000"/>
            <a:ext cx="3429000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b="1" dirty="0"/>
              <a:t>Cystic fibrosis</a:t>
            </a:r>
            <a:r>
              <a:rPr lang="en-US" sz="2000" dirty="0"/>
              <a:t>-common</a:t>
            </a:r>
          </a:p>
          <a:p>
            <a:r>
              <a:rPr lang="en-US" sz="2000" b="1" dirty="0" err="1"/>
              <a:t>Xeroderma</a:t>
            </a:r>
            <a:r>
              <a:rPr lang="en-US" sz="2000" b="1" dirty="0"/>
              <a:t> </a:t>
            </a:r>
            <a:r>
              <a:rPr lang="en-US" sz="2000" b="1" dirty="0" err="1"/>
              <a:t>pigmentosum</a:t>
            </a:r>
            <a:r>
              <a:rPr lang="en-US" sz="2000" dirty="0"/>
              <a:t>-rare</a:t>
            </a:r>
          </a:p>
          <a:p>
            <a:r>
              <a:rPr lang="en-US" sz="2000" dirty="0"/>
              <a:t>	20% due to </a:t>
            </a:r>
            <a:r>
              <a:rPr lang="en-US" sz="2000" dirty="0" err="1"/>
              <a:t>consang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 err="1"/>
              <a:t>Consang</a:t>
            </a:r>
            <a:r>
              <a:rPr lang="en-US" sz="2000" dirty="0"/>
              <a:t> 0.1-1% in Western</a:t>
            </a:r>
          </a:p>
          <a:p>
            <a:r>
              <a:rPr lang="en-US" sz="2000" dirty="0"/>
              <a:t>Up to 50% in other pops</a:t>
            </a:r>
            <a:endParaRPr lang="ar-JO" sz="2000" dirty="0"/>
          </a:p>
        </p:txBody>
      </p:sp>
      <p:sp>
        <p:nvSpPr>
          <p:cNvPr id="8" name="Rounded Rectangle 7"/>
          <p:cNvSpPr/>
          <p:nvPr/>
        </p:nvSpPr>
        <p:spPr>
          <a:xfrm>
            <a:off x="3884022" y="3581400"/>
            <a:ext cx="1145177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2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918"/>
    </mc:Choice>
    <mc:Fallback xmlns="">
      <p:transition spd="slow" advTm="185918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99" t="20312" r="50626" b="18750"/>
          <a:stretch/>
        </p:blipFill>
        <p:spPr>
          <a:xfrm>
            <a:off x="1828800" y="228600"/>
            <a:ext cx="5410200" cy="59436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057400" y="1143000"/>
            <a:ext cx="914400" cy="4572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057400" y="3429000"/>
            <a:ext cx="914400" cy="4572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29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26"/>
    </mc:Choice>
    <mc:Fallback xmlns="">
      <p:transition spd="slow" advTm="68426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6875" t="21094" r="15625" b="12500"/>
          <a:stretch/>
        </p:blipFill>
        <p:spPr>
          <a:xfrm>
            <a:off x="457200" y="0"/>
            <a:ext cx="8229600" cy="64770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895600" y="6019799"/>
            <a:ext cx="1905000" cy="228601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4343400" y="6248400"/>
            <a:ext cx="1143000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91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189"/>
    </mc:Choice>
    <mc:Fallback xmlns="">
      <p:transition spd="slow" advTm="145189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625" t="33594" r="13125" b="28125"/>
          <a:stretch/>
        </p:blipFill>
        <p:spPr>
          <a:xfrm>
            <a:off x="609600" y="1524000"/>
            <a:ext cx="8077200" cy="3733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228600"/>
            <a:ext cx="8458200" cy="93871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000" b="1" dirty="0"/>
              <a:t>Sex-limited autosomal dominant disease</a:t>
            </a:r>
          </a:p>
          <a:p>
            <a:r>
              <a:rPr lang="en-US" sz="2500" dirty="0"/>
              <a:t>Defect is autosomally transmitted but expressed in only one sex</a:t>
            </a:r>
            <a:endParaRPr lang="ar-JO" sz="2500" dirty="0"/>
          </a:p>
        </p:txBody>
      </p:sp>
      <p:sp>
        <p:nvSpPr>
          <p:cNvPr id="9" name="Rounded Rectangle 8"/>
          <p:cNvSpPr/>
          <p:nvPr/>
        </p:nvSpPr>
        <p:spPr>
          <a:xfrm>
            <a:off x="3886200" y="4114800"/>
            <a:ext cx="2590800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3162300" y="4572000"/>
            <a:ext cx="2095500" cy="204282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1541416" y="4776282"/>
            <a:ext cx="4173583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937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265"/>
    </mc:Choice>
    <mc:Fallback xmlns="">
      <p:transition spd="slow" advTm="103265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1250" t="28906" r="4375" b="37500"/>
          <a:stretch/>
        </p:blipFill>
        <p:spPr>
          <a:xfrm>
            <a:off x="1681162" y="1431012"/>
            <a:ext cx="5410200" cy="3276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9100" y="304800"/>
            <a:ext cx="8334375" cy="86177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500" dirty="0"/>
              <a:t>Effect of </a:t>
            </a:r>
            <a:r>
              <a:rPr lang="en-US" sz="2500" b="1" dirty="0">
                <a:solidFill>
                  <a:srgbClr val="0070C0"/>
                </a:solidFill>
              </a:rPr>
              <a:t>incomplete penetrance</a:t>
            </a:r>
            <a:r>
              <a:rPr lang="en-US" sz="2500" dirty="0"/>
              <a:t>, </a:t>
            </a:r>
            <a:r>
              <a:rPr lang="en-US" sz="2500" b="1" dirty="0">
                <a:solidFill>
                  <a:srgbClr val="0070C0"/>
                </a:solidFill>
              </a:rPr>
              <a:t>variable expressivity</a:t>
            </a:r>
            <a:r>
              <a:rPr lang="en-US" sz="2500" dirty="0"/>
              <a:t>, and </a:t>
            </a:r>
            <a:r>
              <a:rPr lang="en-US" sz="2500" b="1" dirty="0">
                <a:solidFill>
                  <a:srgbClr val="0070C0"/>
                </a:solidFill>
              </a:rPr>
              <a:t>new mutations</a:t>
            </a:r>
            <a:r>
              <a:rPr lang="en-US" sz="2500" dirty="0"/>
              <a:t> on autosomal dominant inheritance patterns</a:t>
            </a:r>
            <a:endParaRPr lang="ar-JO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1681162" y="4972050"/>
            <a:ext cx="5791200" cy="7848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500" dirty="0"/>
              <a:t>Neurofibromatosis: </a:t>
            </a:r>
          </a:p>
          <a:p>
            <a:r>
              <a:rPr lang="en-US" sz="2000" dirty="0"/>
              <a:t>Age-dependent penetrance and variable expressivity</a:t>
            </a:r>
            <a:endParaRPr lang="ar-JO" sz="2000" dirty="0"/>
          </a:p>
        </p:txBody>
      </p:sp>
      <p:sp>
        <p:nvSpPr>
          <p:cNvPr id="7" name="Rounded Rectangle 6"/>
          <p:cNvSpPr/>
          <p:nvPr/>
        </p:nvSpPr>
        <p:spPr>
          <a:xfrm>
            <a:off x="3810000" y="4258280"/>
            <a:ext cx="1676400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17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116"/>
    </mc:Choice>
    <mc:Fallback xmlns="">
      <p:transition spd="slow" advTm="94116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04800" y="304800"/>
            <a:ext cx="8763000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000" b="1" dirty="0"/>
              <a:t>Fitness</a:t>
            </a:r>
            <a:r>
              <a:rPr lang="en-US" sz="3000" dirty="0"/>
              <a:t>: </a:t>
            </a:r>
          </a:p>
          <a:p>
            <a:r>
              <a:rPr lang="en-US" sz="2500" dirty="0"/>
              <a:t>A measure of the impact of a condition on reproduction (0-1)</a:t>
            </a:r>
          </a:p>
          <a:p>
            <a:endParaRPr lang="en-US" sz="2500" dirty="0"/>
          </a:p>
          <a:p>
            <a:r>
              <a:rPr lang="en-US" sz="2500" dirty="0"/>
              <a:t>0 fitness </a:t>
            </a:r>
            <a:r>
              <a:rPr lang="en-US" sz="2500" b="1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→</a:t>
            </a:r>
            <a:r>
              <a:rPr lang="en-US" sz="2500" dirty="0"/>
              <a:t> genetic lethal, e.g. thanatophoric dwarfism (all new mutation)</a:t>
            </a:r>
          </a:p>
          <a:p>
            <a:endParaRPr lang="en-US" sz="2500" dirty="0"/>
          </a:p>
          <a:p>
            <a:r>
              <a:rPr lang="en-US" sz="2500" dirty="0"/>
              <a:t>1 fitness, e.g. late-onset progressive hearing loss (inherited)</a:t>
            </a:r>
            <a:endParaRPr lang="ar-JO" sz="2500" dirty="0"/>
          </a:p>
        </p:txBody>
      </p:sp>
    </p:spTree>
    <p:extLst>
      <p:ext uri="{BB962C8B-B14F-4D97-AF65-F5344CB8AC3E}">
        <p14:creationId xmlns:p14="http://schemas.microsoft.com/office/powerpoint/2010/main" val="410786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770"/>
    </mc:Choice>
    <mc:Fallback xmlns="">
      <p:transition spd="slow" advTm="9877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000" t="41406" r="50000" b="26563"/>
          <a:stretch/>
        </p:blipFill>
        <p:spPr>
          <a:xfrm>
            <a:off x="1752600" y="2545983"/>
            <a:ext cx="5486400" cy="3124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800" y="228600"/>
            <a:ext cx="7848600" cy="163121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500" b="1" dirty="0"/>
              <a:t>X-linked inheritance </a:t>
            </a:r>
          </a:p>
          <a:p>
            <a:endParaRPr lang="en-US" sz="2500" dirty="0"/>
          </a:p>
          <a:p>
            <a:r>
              <a:rPr lang="en-US" sz="2500" dirty="0"/>
              <a:t>X chromosome harbors 1100 genes (800 protein-coding)</a:t>
            </a:r>
          </a:p>
          <a:p>
            <a:r>
              <a:rPr lang="en-US" sz="2500" dirty="0"/>
              <a:t>300 genes are associated with X-linked disease phenotypes</a:t>
            </a:r>
            <a:endParaRPr lang="ar-JO" sz="2500" dirty="0"/>
          </a:p>
        </p:txBody>
      </p:sp>
      <p:sp>
        <p:nvSpPr>
          <p:cNvPr id="6" name="Rounded Rectangle 5"/>
          <p:cNvSpPr/>
          <p:nvPr/>
        </p:nvSpPr>
        <p:spPr>
          <a:xfrm>
            <a:off x="4800600" y="4095020"/>
            <a:ext cx="2133600" cy="4572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5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011"/>
    </mc:Choice>
    <mc:Fallback xmlns="">
      <p:transition spd="slow" advTm="54011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19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0000" t="11718" r="17500" b="5469"/>
          <a:stretch/>
        </p:blipFill>
        <p:spPr>
          <a:xfrm>
            <a:off x="76200" y="0"/>
            <a:ext cx="3368040" cy="68656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5000" t="64062" r="10625" b="14844"/>
          <a:stretch/>
        </p:blipFill>
        <p:spPr>
          <a:xfrm>
            <a:off x="3581400" y="2328619"/>
            <a:ext cx="5410200" cy="2057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57600" y="762000"/>
            <a:ext cx="5334000" cy="4770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500" dirty="0"/>
              <a:t>X-inactivation effect on X-linked disease</a:t>
            </a:r>
            <a:endParaRPr lang="ar-JO" sz="2500" dirty="0"/>
          </a:p>
        </p:txBody>
      </p:sp>
      <p:sp>
        <p:nvSpPr>
          <p:cNvPr id="9" name="TextBox 8"/>
          <p:cNvSpPr txBox="1"/>
          <p:nvPr/>
        </p:nvSpPr>
        <p:spPr>
          <a:xfrm>
            <a:off x="3657600" y="4876800"/>
            <a:ext cx="525780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Dominance and recessiveness describe a continuum of penetrance and expressivity in female carriers of X-linked disease</a:t>
            </a:r>
            <a:endParaRPr lang="ar-JO" sz="2000" dirty="0">
              <a:solidFill>
                <a:srgbClr val="0070C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239000" y="2590800"/>
            <a:ext cx="1676400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3644537" y="2819400"/>
            <a:ext cx="1537063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5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083"/>
    </mc:Choice>
    <mc:Fallback xmlns="">
      <p:transition spd="slow" advTm="107083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5A1B7-0524-4AB0-9AF0-9817FB0838FD}" type="datetime12">
              <a:rPr lang="en-US" smtClean="0"/>
              <a:t>5:40 PM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0122" t="30469" r="8125" b="27344"/>
          <a:stretch/>
        </p:blipFill>
        <p:spPr>
          <a:xfrm>
            <a:off x="3008047" y="76200"/>
            <a:ext cx="5678753" cy="37032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250" t="44296" r="60640" b="27344"/>
          <a:stretch/>
        </p:blipFill>
        <p:spPr>
          <a:xfrm>
            <a:off x="228600" y="3798810"/>
            <a:ext cx="4181734" cy="248950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314950" y="4419600"/>
            <a:ext cx="2476500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000" b="1" dirty="0"/>
              <a:t>Genotype</a:t>
            </a:r>
          </a:p>
          <a:p>
            <a:pPr algn="ctr"/>
            <a:r>
              <a:rPr lang="en-US" sz="3000" b="1" dirty="0"/>
              <a:t>Haplotype</a:t>
            </a:r>
          </a:p>
          <a:p>
            <a:pPr algn="ctr"/>
            <a:r>
              <a:rPr lang="en-US" sz="3000" b="1" dirty="0"/>
              <a:t>Phenotype </a:t>
            </a:r>
            <a:endParaRPr lang="ar-JO" sz="30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2743200" y="5029200"/>
            <a:ext cx="1066800" cy="1524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667000" y="5371011"/>
            <a:ext cx="341047" cy="191589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895600" y="5181599"/>
            <a:ext cx="838200" cy="189412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85800" y="5638800"/>
            <a:ext cx="762000" cy="1524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34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512"/>
    </mc:Choice>
    <mc:Fallback xmlns="">
      <p:transition spd="slow" advTm="149512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5625" t="17187" r="10000" b="24219"/>
          <a:stretch/>
        </p:blipFill>
        <p:spPr>
          <a:xfrm>
            <a:off x="381000" y="356937"/>
            <a:ext cx="5410200" cy="5715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67400" y="356937"/>
            <a:ext cx="3173506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/>
              <a:t>Generally restricted to males</a:t>
            </a:r>
          </a:p>
          <a:p>
            <a:endParaRPr lang="en-US" sz="2000" dirty="0"/>
          </a:p>
          <a:p>
            <a:r>
              <a:rPr lang="en-US" sz="2000" dirty="0"/>
              <a:t>Hemophilia A</a:t>
            </a:r>
            <a:endParaRPr lang="ar-JO" sz="2000" dirty="0"/>
          </a:p>
        </p:txBody>
      </p:sp>
      <p:sp>
        <p:nvSpPr>
          <p:cNvPr id="6" name="Rounded Rectangle 5"/>
          <p:cNvSpPr/>
          <p:nvPr/>
        </p:nvSpPr>
        <p:spPr>
          <a:xfrm>
            <a:off x="533400" y="990600"/>
            <a:ext cx="1219200" cy="6858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533400" y="3124200"/>
            <a:ext cx="1219200" cy="9144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2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634"/>
    </mc:Choice>
    <mc:Fallback xmlns="">
      <p:transition spd="slow" advTm="85634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5625" t="39844" r="10000" b="21094"/>
          <a:stretch/>
        </p:blipFill>
        <p:spPr>
          <a:xfrm>
            <a:off x="1752600" y="1447800"/>
            <a:ext cx="5410200" cy="38100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5638800" y="4495800"/>
            <a:ext cx="1447800" cy="3048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887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340"/>
    </mc:Choice>
    <mc:Fallback xmlns="">
      <p:transition spd="slow" advTm="3834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875" t="29687" r="13125" b="19531"/>
          <a:stretch/>
        </p:blipFill>
        <p:spPr>
          <a:xfrm>
            <a:off x="0" y="0"/>
            <a:ext cx="9144000" cy="4953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" y="5105400"/>
            <a:ext cx="8991600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b="1" dirty="0">
                <a:solidFill>
                  <a:srgbClr val="00A6A6"/>
                </a:solidFill>
                <a:latin typeface="Univers-CondensedBold"/>
              </a:rPr>
              <a:t>Figure 6-13 </a:t>
            </a:r>
            <a:r>
              <a:rPr lang="en-US" sz="1600" b="1" dirty="0">
                <a:solidFill>
                  <a:srgbClr val="000000"/>
                </a:solidFill>
                <a:latin typeface="Sabon-Bold"/>
              </a:rPr>
              <a:t>X chromosome inactivation in karyotypes with normal chromosomes. </a:t>
            </a:r>
            <a:r>
              <a:rPr lang="en-US" sz="1600" dirty="0">
                <a:solidFill>
                  <a:srgbClr val="000000"/>
                </a:solidFill>
                <a:latin typeface="Sabon-Roman"/>
              </a:rPr>
              <a:t>Normal female cells (46,XX) undergo random X inactivation, resulting in a mosaic of two cell populations </a:t>
            </a:r>
            <a:r>
              <a:rPr lang="en-US" sz="1600" i="1" dirty="0">
                <a:solidFill>
                  <a:srgbClr val="000000"/>
                </a:solidFill>
                <a:latin typeface="Sabon-Italic"/>
              </a:rPr>
              <a:t>(left) </a:t>
            </a:r>
            <a:r>
              <a:rPr lang="en-US" sz="1600" dirty="0">
                <a:solidFill>
                  <a:srgbClr val="000000"/>
                </a:solidFill>
                <a:latin typeface="Sabon-Roman"/>
              </a:rPr>
              <a:t>in which either the paternal or maternal X is the inactive X (Xi, indicated by </a:t>
            </a:r>
            <a:r>
              <a:rPr lang="en-US" sz="1600" i="1" dirty="0">
                <a:solidFill>
                  <a:srgbClr val="000000"/>
                </a:solidFill>
                <a:latin typeface="Sabon-Italic"/>
              </a:rPr>
              <a:t>shaded box</a:t>
            </a:r>
            <a:r>
              <a:rPr lang="en-US" sz="1600" dirty="0">
                <a:solidFill>
                  <a:srgbClr val="000000"/>
                </a:solidFill>
                <a:latin typeface="Sabon-Roman"/>
              </a:rPr>
              <a:t>). In phenotypically normal females, the ratio of the two cell populations has a mode at 50:50, but with variation observed in the population </a:t>
            </a:r>
            <a:r>
              <a:rPr lang="en-US" sz="1600" i="1" dirty="0">
                <a:solidFill>
                  <a:srgbClr val="000000"/>
                </a:solidFill>
                <a:latin typeface="Sabon-Italic"/>
              </a:rPr>
              <a:t>(right), </a:t>
            </a:r>
            <a:r>
              <a:rPr lang="en-US" sz="1600" dirty="0">
                <a:solidFill>
                  <a:srgbClr val="000000"/>
                </a:solidFill>
                <a:latin typeface="Sabon-Roman"/>
              </a:rPr>
              <a:t>some with an excess of cells expressing alleles from the paternal X and others with an excess of cells expressing alleles from the maternal X.</a:t>
            </a:r>
            <a:endParaRPr lang="ar-JO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057400" y="228600"/>
            <a:ext cx="7010400" cy="4770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500" dirty="0"/>
              <a:t>Homozygous females and </a:t>
            </a:r>
            <a:r>
              <a:rPr lang="en-US" sz="2500" b="1" dirty="0"/>
              <a:t>manifesting heterozygote</a:t>
            </a:r>
            <a:endParaRPr lang="ar-JO" sz="2500" b="1" dirty="0"/>
          </a:p>
        </p:txBody>
      </p:sp>
    </p:spTree>
    <p:extLst>
      <p:ext uri="{BB962C8B-B14F-4D97-AF65-F5344CB8AC3E}">
        <p14:creationId xmlns:p14="http://schemas.microsoft.com/office/powerpoint/2010/main" val="1201176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769"/>
    </mc:Choice>
    <mc:Fallback xmlns="">
      <p:transition spd="slow" advTm="63769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2500" t="17187" r="13125" b="25000"/>
          <a:stretch/>
        </p:blipFill>
        <p:spPr>
          <a:xfrm>
            <a:off x="2057400" y="304800"/>
            <a:ext cx="5410200" cy="56388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286000" y="762000"/>
            <a:ext cx="914400" cy="9144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209800" y="3352800"/>
            <a:ext cx="1066800" cy="6858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1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728"/>
    </mc:Choice>
    <mc:Fallback xmlns="">
      <p:transition spd="slow" advTm="64728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375" t="44531" r="50625" b="17969"/>
          <a:stretch/>
        </p:blipFill>
        <p:spPr>
          <a:xfrm>
            <a:off x="1600200" y="381000"/>
            <a:ext cx="5486400" cy="3657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7754" y="4419600"/>
            <a:ext cx="858229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Lack of male-to-male transmission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All daughters and none of the sons of affected males are affected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Most are incompletely dominant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10200" y="3505200"/>
            <a:ext cx="1600200" cy="3048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89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736"/>
    </mc:Choice>
    <mc:Fallback xmlns="">
      <p:transition spd="slow" advTm="85736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1250" t="45313" r="5000" b="24219"/>
          <a:stretch/>
        </p:blipFill>
        <p:spPr>
          <a:xfrm>
            <a:off x="1752600" y="1143000"/>
            <a:ext cx="5334000" cy="2971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05000" y="4648200"/>
            <a:ext cx="51816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err="1"/>
              <a:t>Rett</a:t>
            </a:r>
            <a:r>
              <a:rPr lang="en-US" sz="2500" dirty="0"/>
              <a:t> syndrome</a:t>
            </a:r>
          </a:p>
          <a:p>
            <a:pPr algn="ctr"/>
            <a:r>
              <a:rPr lang="en-US" sz="2500" i="1" dirty="0"/>
              <a:t>MECP2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1254" y="228600"/>
            <a:ext cx="80793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X-linked dominant with male lethality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86400" y="3407682"/>
            <a:ext cx="1600200" cy="249918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267200" y="3636282"/>
            <a:ext cx="1219200" cy="249918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48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29"/>
    </mc:Choice>
    <mc:Fallback xmlns="">
      <p:transition spd="slow" advTm="68829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750" t="13281" r="20625" b="55469"/>
          <a:stretch/>
        </p:blipFill>
        <p:spPr>
          <a:xfrm>
            <a:off x="496910" y="838200"/>
            <a:ext cx="8001000" cy="304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1254" y="4114800"/>
            <a:ext cx="8305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Explanation is unclear</a:t>
            </a:r>
          </a:p>
          <a:p>
            <a:r>
              <a:rPr lang="en-US" sz="2000" dirty="0"/>
              <a:t>Hypothesis: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Females mosaicism disrupts communication between groups of neurons with and without the cell surface protein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Males uniformly lack protein but brains are spared cell miscommunication by a different, compensating </a:t>
            </a:r>
            <a:r>
              <a:rPr lang="en-US" sz="2000" dirty="0" err="1"/>
              <a:t>protocadherin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31254" y="228600"/>
            <a:ext cx="80793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X-linked dominant with male sparing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770827" y="3352800"/>
            <a:ext cx="1410773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97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650"/>
    </mc:Choice>
    <mc:Fallback xmlns="">
      <p:transition spd="slow" advTm="101650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1000" y="381000"/>
            <a:ext cx="86106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Duchenne muscular dystrophy has a fitness of 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Hemophilia has a fitness of 70%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When fitness is reduced, mutant alleles of males are lost from population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However, mutant alleles in females maybe partially or completely protected from selection</a:t>
            </a:r>
          </a:p>
        </p:txBody>
      </p:sp>
    </p:spTree>
    <p:extLst>
      <p:ext uri="{BB962C8B-B14F-4D97-AF65-F5344CB8AC3E}">
        <p14:creationId xmlns:p14="http://schemas.microsoft.com/office/powerpoint/2010/main" val="229962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120"/>
    </mc:Choice>
    <mc:Fallback xmlns="">
      <p:transition spd="slow" advTm="8912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7500" t="48439" r="8125" b="8593"/>
          <a:stretch/>
        </p:blipFill>
        <p:spPr>
          <a:xfrm>
            <a:off x="1877096" y="1295400"/>
            <a:ext cx="5410200" cy="4191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47800" y="304800"/>
            <a:ext cx="609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err="1"/>
              <a:t>Pseudoautosomal</a:t>
            </a:r>
            <a:r>
              <a:rPr lang="en-US" sz="3000" b="1" dirty="0"/>
              <a:t> inheritance</a:t>
            </a:r>
          </a:p>
        </p:txBody>
      </p:sp>
    </p:spTree>
    <p:extLst>
      <p:ext uri="{BB962C8B-B14F-4D97-AF65-F5344CB8AC3E}">
        <p14:creationId xmlns:p14="http://schemas.microsoft.com/office/powerpoint/2010/main" val="5485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838"/>
    </mc:Choice>
    <mc:Fallback xmlns="">
      <p:transition spd="slow" advTm="57838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000" t="34375" r="36875" b="21875"/>
          <a:stretch/>
        </p:blipFill>
        <p:spPr>
          <a:xfrm>
            <a:off x="7961" y="0"/>
            <a:ext cx="7086600" cy="4267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3750" t="59993" r="5000" b="21875"/>
          <a:stretch/>
        </p:blipFill>
        <p:spPr>
          <a:xfrm>
            <a:off x="3284561" y="4566219"/>
            <a:ext cx="3810000" cy="17685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48400" y="152400"/>
            <a:ext cx="2819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Mosaicism</a:t>
            </a:r>
          </a:p>
          <a:p>
            <a:r>
              <a:rPr lang="en-US" sz="2500" dirty="0"/>
              <a:t>Somatic mosaicism</a:t>
            </a:r>
          </a:p>
          <a:p>
            <a:r>
              <a:rPr lang="en-US" sz="2500" dirty="0"/>
              <a:t>Germline mosaicism</a:t>
            </a:r>
          </a:p>
        </p:txBody>
      </p:sp>
    </p:spTree>
    <p:extLst>
      <p:ext uri="{BB962C8B-B14F-4D97-AF65-F5344CB8AC3E}">
        <p14:creationId xmlns:p14="http://schemas.microsoft.com/office/powerpoint/2010/main" val="374395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318"/>
    </mc:Choice>
    <mc:Fallback xmlns="">
      <p:transition spd="slow" advTm="7031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5A1B7-0524-4AB0-9AF0-9817FB0838FD}" type="datetime12">
              <a:rPr lang="en-US" smtClean="0"/>
              <a:t>5:40 PM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219200" y="381000"/>
            <a:ext cx="7162800" cy="517064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Homozygous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Heterozygous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Compound heterozygous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Hemizygous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Single-gene disorder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Mendelian disorders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Mendelian inheritance in Man (OMIM)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Pleiotropy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Penetrance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Congenital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Expressivity </a:t>
            </a:r>
            <a:endParaRPr lang="ar-JO" sz="3000" b="1" dirty="0"/>
          </a:p>
        </p:txBody>
      </p:sp>
    </p:spTree>
    <p:extLst>
      <p:ext uri="{BB962C8B-B14F-4D97-AF65-F5344CB8AC3E}">
        <p14:creationId xmlns:p14="http://schemas.microsoft.com/office/powerpoint/2010/main" val="3350781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081"/>
    </mc:Choice>
    <mc:Fallback xmlns="">
      <p:transition spd="slow" advTm="319081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3749" t="32813" r="20001" b="28125"/>
          <a:stretch/>
        </p:blipFill>
        <p:spPr>
          <a:xfrm>
            <a:off x="685800" y="1585175"/>
            <a:ext cx="8077200" cy="381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399" y="381000"/>
            <a:ext cx="72636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Germline mosaicism</a:t>
            </a:r>
          </a:p>
        </p:txBody>
      </p:sp>
    </p:spTree>
    <p:extLst>
      <p:ext uri="{BB962C8B-B14F-4D97-AF65-F5344CB8AC3E}">
        <p14:creationId xmlns:p14="http://schemas.microsoft.com/office/powerpoint/2010/main" val="3569572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520"/>
    </mc:Choice>
    <mc:Fallback xmlns="">
      <p:transition spd="slow" advTm="7552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903" t="30469" r="6875" b="11719"/>
          <a:stretch/>
        </p:blipFill>
        <p:spPr>
          <a:xfrm>
            <a:off x="0" y="1143000"/>
            <a:ext cx="9145602" cy="49057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152400"/>
            <a:ext cx="8763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Parent-of-origin effects on inheritance patterns</a:t>
            </a:r>
          </a:p>
          <a:p>
            <a:pPr algn="ctr"/>
            <a:r>
              <a:rPr lang="en-US" sz="2500" dirty="0"/>
              <a:t>Unusual inheritance pattern due to genomic imprinting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7800" y="6172200"/>
            <a:ext cx="647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Affected only if the mutation is inherited from the father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562600" y="3048000"/>
            <a:ext cx="457200" cy="512082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876800" y="4038600"/>
            <a:ext cx="457200" cy="457199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8077200" y="4053840"/>
            <a:ext cx="457200" cy="457199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1476102" y="6196304"/>
            <a:ext cx="5991497" cy="376006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3772700" y="5410200"/>
            <a:ext cx="2704299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33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02"/>
    </mc:Choice>
    <mc:Fallback xmlns="">
      <p:transition spd="slow" advTm="119502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33400" y="228600"/>
            <a:ext cx="8458200" cy="478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Dynamic mutations</a:t>
            </a:r>
          </a:p>
          <a:p>
            <a:r>
              <a:rPr lang="en-US" sz="2500" dirty="0" err="1"/>
              <a:t>Polyglutamine</a:t>
            </a:r>
            <a:r>
              <a:rPr lang="en-US" sz="2500" dirty="0"/>
              <a:t> disorders</a:t>
            </a:r>
          </a:p>
          <a:p>
            <a:r>
              <a:rPr lang="en-US" sz="2500" dirty="0"/>
              <a:t>Huntington disease</a:t>
            </a:r>
          </a:p>
          <a:p>
            <a:r>
              <a:rPr lang="en-US" sz="2500" dirty="0"/>
              <a:t>	Motor Abnormalities</a:t>
            </a:r>
          </a:p>
          <a:p>
            <a:r>
              <a:rPr lang="en-US" sz="2500" dirty="0"/>
              <a:t>	Personality changes</a:t>
            </a:r>
          </a:p>
          <a:p>
            <a:r>
              <a:rPr lang="en-US" sz="2500" dirty="0"/>
              <a:t>	Gradual loss of cognition</a:t>
            </a:r>
          </a:p>
          <a:p>
            <a:r>
              <a:rPr lang="en-US" sz="2500" dirty="0"/>
              <a:t>	Death</a:t>
            </a:r>
          </a:p>
          <a:p>
            <a:r>
              <a:rPr lang="en-US" sz="2500" dirty="0"/>
              <a:t>Anticipation</a:t>
            </a:r>
          </a:p>
          <a:p>
            <a:r>
              <a:rPr lang="en-US" sz="2500" dirty="0"/>
              <a:t>Parental transmission bias</a:t>
            </a:r>
          </a:p>
          <a:p>
            <a:r>
              <a:rPr lang="en-US" sz="2500" dirty="0"/>
              <a:t>Normal 9-35 CAGs</a:t>
            </a:r>
          </a:p>
          <a:p>
            <a:r>
              <a:rPr lang="en-US" sz="2500" dirty="0"/>
              <a:t>Affected ≥40</a:t>
            </a:r>
          </a:p>
          <a:p>
            <a:r>
              <a:rPr lang="en-US" sz="2500" dirty="0"/>
              <a:t>Premutations</a:t>
            </a:r>
          </a:p>
        </p:txBody>
      </p:sp>
    </p:spTree>
    <p:extLst>
      <p:ext uri="{BB962C8B-B14F-4D97-AF65-F5344CB8AC3E}">
        <p14:creationId xmlns:p14="http://schemas.microsoft.com/office/powerpoint/2010/main" val="394784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022"/>
    </mc:Choice>
    <mc:Fallback xmlns="">
      <p:transition spd="slow" advTm="103022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250" t="24219" r="12500" b="12500"/>
          <a:stretch/>
        </p:blipFill>
        <p:spPr>
          <a:xfrm>
            <a:off x="0" y="152400"/>
            <a:ext cx="9113520" cy="5678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5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319"/>
    </mc:Choice>
    <mc:Fallback xmlns="">
      <p:transition spd="slow" advTm="51319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750" t="25000" r="46875" b="14062"/>
          <a:stretch/>
        </p:blipFill>
        <p:spPr>
          <a:xfrm>
            <a:off x="1752600" y="228600"/>
            <a:ext cx="5410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206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235"/>
    </mc:Choice>
    <mc:Fallback xmlns="">
      <p:transition spd="slow" advTm="70235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35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00130" y="276896"/>
            <a:ext cx="841527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Fragile X syndrome</a:t>
            </a:r>
          </a:p>
          <a:p>
            <a:r>
              <a:rPr lang="en-US" sz="2500" dirty="0"/>
              <a:t>Most common heritable form of moderate intellectual disability</a:t>
            </a:r>
          </a:p>
          <a:p>
            <a:endParaRPr lang="en-US" sz="2500" dirty="0"/>
          </a:p>
          <a:p>
            <a:r>
              <a:rPr lang="en-US" sz="2500" dirty="0"/>
              <a:t>Penetrance in females in the 50%-60% range</a:t>
            </a:r>
          </a:p>
          <a:p>
            <a:r>
              <a:rPr lang="en-US" sz="2500" dirty="0"/>
              <a:t>Frequency 1 in 3000-4000 male births</a:t>
            </a:r>
          </a:p>
          <a:p>
            <a:endParaRPr lang="en-US" sz="2500" dirty="0"/>
          </a:p>
          <a:p>
            <a:r>
              <a:rPr lang="en-US" sz="2500" dirty="0"/>
              <a:t>CGG in the 5’ UTR of FMR1</a:t>
            </a:r>
          </a:p>
          <a:p>
            <a:r>
              <a:rPr lang="en-US" sz="2500" dirty="0"/>
              <a:t>Normal ≤55 repeats</a:t>
            </a:r>
          </a:p>
          <a:p>
            <a:r>
              <a:rPr lang="en-US" sz="2500" dirty="0"/>
              <a:t>Affected &gt;200 repeats</a:t>
            </a:r>
          </a:p>
          <a:p>
            <a:r>
              <a:rPr lang="en-US" sz="2500" dirty="0"/>
              <a:t>Premutation 56-200</a:t>
            </a:r>
          </a:p>
          <a:p>
            <a:r>
              <a:rPr lang="en-US" sz="2500" dirty="0"/>
              <a:t>Mother to child</a:t>
            </a:r>
          </a:p>
        </p:txBody>
      </p:sp>
    </p:spTree>
    <p:extLst>
      <p:ext uri="{BB962C8B-B14F-4D97-AF65-F5344CB8AC3E}">
        <p14:creationId xmlns:p14="http://schemas.microsoft.com/office/powerpoint/2010/main" val="424771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773"/>
    </mc:Choice>
    <mc:Fallback xmlns="">
      <p:transition spd="slow" advTm="77773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251" t="21875" r="48749" b="17188"/>
          <a:stretch/>
        </p:blipFill>
        <p:spPr>
          <a:xfrm>
            <a:off x="1676400" y="152400"/>
            <a:ext cx="5486400" cy="5943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34000" y="5867400"/>
            <a:ext cx="1828800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JO"/>
          </a:p>
        </p:txBody>
      </p:sp>
      <p:sp>
        <p:nvSpPr>
          <p:cNvPr id="6" name="Rectangle 5"/>
          <p:cNvSpPr/>
          <p:nvPr/>
        </p:nvSpPr>
        <p:spPr>
          <a:xfrm>
            <a:off x="5334000" y="5867400"/>
            <a:ext cx="167640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JO"/>
          </a:p>
        </p:txBody>
      </p:sp>
      <p:sp>
        <p:nvSpPr>
          <p:cNvPr id="7" name="Rectangle 6"/>
          <p:cNvSpPr/>
          <p:nvPr/>
        </p:nvSpPr>
        <p:spPr>
          <a:xfrm>
            <a:off x="6858000" y="3124200"/>
            <a:ext cx="22098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 err="1"/>
              <a:t>EcoRI</a:t>
            </a:r>
            <a:r>
              <a:rPr lang="en-US" sz="2000" dirty="0"/>
              <a:t> yields 5.2-kb fragment</a:t>
            </a:r>
          </a:p>
          <a:p>
            <a:r>
              <a:rPr lang="en-US" sz="2000" b="1" i="1" dirty="0"/>
              <a:t>BssH2</a:t>
            </a:r>
            <a:r>
              <a:rPr lang="en-US" sz="2000" dirty="0"/>
              <a:t> yields 2.8-kb but will not cut if methylated</a:t>
            </a:r>
          </a:p>
        </p:txBody>
      </p:sp>
    </p:spTree>
    <p:extLst>
      <p:ext uri="{BB962C8B-B14F-4D97-AF65-F5344CB8AC3E}">
        <p14:creationId xmlns:p14="http://schemas.microsoft.com/office/powerpoint/2010/main" val="30768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632"/>
    </mc:Choice>
    <mc:Fallback xmlns="">
      <p:transition spd="slow" advTm="83632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1875" t="21875" r="3125" b="10937"/>
          <a:stretch/>
        </p:blipFill>
        <p:spPr>
          <a:xfrm>
            <a:off x="1828800" y="134156"/>
            <a:ext cx="54864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85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552"/>
    </mc:Choice>
    <mc:Fallback xmlns="">
      <p:transition spd="slow" advTm="67552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375" t="27344" r="20000" b="39063"/>
          <a:stretch/>
        </p:blipFill>
        <p:spPr>
          <a:xfrm>
            <a:off x="650543" y="1219200"/>
            <a:ext cx="8001000" cy="3276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0543" y="304800"/>
            <a:ext cx="77314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Maternal inheritance of </a:t>
            </a:r>
            <a:r>
              <a:rPr lang="en-US" sz="3000" dirty="0" err="1"/>
              <a:t>mtDNA</a:t>
            </a:r>
            <a:endParaRPr lang="en-US" sz="3000" dirty="0"/>
          </a:p>
        </p:txBody>
      </p:sp>
      <p:sp>
        <p:nvSpPr>
          <p:cNvPr id="7" name="Rounded Rectangle 6"/>
          <p:cNvSpPr/>
          <p:nvPr/>
        </p:nvSpPr>
        <p:spPr>
          <a:xfrm>
            <a:off x="6477000" y="4038600"/>
            <a:ext cx="2168012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646189" y="4249782"/>
            <a:ext cx="954011" cy="246017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17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587"/>
    </mc:Choice>
    <mc:Fallback xmlns="">
      <p:transition spd="slow" advTm="51587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39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375" t="21094" r="13125" b="13281"/>
          <a:stretch/>
        </p:blipFill>
        <p:spPr>
          <a:xfrm>
            <a:off x="152400" y="15922"/>
            <a:ext cx="8839200" cy="64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304800"/>
            <a:ext cx="3962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Replicative segregation</a:t>
            </a:r>
          </a:p>
          <a:p>
            <a:r>
              <a:rPr lang="en-US" sz="2200" dirty="0" err="1"/>
              <a:t>Homoplasmy</a:t>
            </a:r>
            <a:r>
              <a:rPr lang="en-US" sz="2200" dirty="0"/>
              <a:t> – </a:t>
            </a:r>
            <a:r>
              <a:rPr lang="en-US" sz="2200" dirty="0" err="1"/>
              <a:t>Heteroplasmy</a:t>
            </a:r>
            <a:endParaRPr lang="en-US" sz="2200" dirty="0"/>
          </a:p>
          <a:p>
            <a:r>
              <a:rPr lang="en-US" sz="2200" dirty="0"/>
              <a:t>Mitochondrial genetic bottleneck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576759" y="6170705"/>
            <a:ext cx="1376242" cy="246017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600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676"/>
    </mc:Choice>
    <mc:Fallback xmlns="">
      <p:transition spd="slow" advTm="96676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375" t="20312" r="14375" b="9374"/>
          <a:stretch/>
        </p:blipFill>
        <p:spPr>
          <a:xfrm>
            <a:off x="28433" y="0"/>
            <a:ext cx="8686800" cy="685800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4038600" y="1143000"/>
            <a:ext cx="1143000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419974" y="1502229"/>
            <a:ext cx="733426" cy="174171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7419974" y="2590800"/>
            <a:ext cx="885826" cy="1524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88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295"/>
    </mc:Choice>
    <mc:Fallback xmlns="">
      <p:transition spd="slow" advTm="296295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40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66800" y="838200"/>
            <a:ext cx="655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Allelic heterogeneity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Locus heterogeneity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Clinical or phenotypic heterogeneity</a:t>
            </a:r>
          </a:p>
        </p:txBody>
      </p:sp>
    </p:spTree>
    <p:extLst>
      <p:ext uri="{BB962C8B-B14F-4D97-AF65-F5344CB8AC3E}">
        <p14:creationId xmlns:p14="http://schemas.microsoft.com/office/powerpoint/2010/main" val="230424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729"/>
    </mc:Choice>
    <mc:Fallback xmlns="">
      <p:transition spd="slow" advTm="132729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6876" t="20312" r="16250" b="19531"/>
          <a:stretch/>
        </p:blipFill>
        <p:spPr>
          <a:xfrm>
            <a:off x="522027" y="228600"/>
            <a:ext cx="8153400" cy="5867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429000" y="4191000"/>
            <a:ext cx="685800" cy="3048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477000" y="4648200"/>
            <a:ext cx="1676400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760526" y="4876800"/>
            <a:ext cx="2030673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267200" y="5110389"/>
            <a:ext cx="1676400" cy="2286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7543800" y="5105399"/>
            <a:ext cx="990600" cy="23359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609600" y="5328102"/>
            <a:ext cx="1295400" cy="234497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3760526" y="5560422"/>
            <a:ext cx="1268674" cy="230778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45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348"/>
    </mc:Choice>
    <mc:Fallback xmlns="">
      <p:transition spd="slow" advTm="103348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0" y="304800"/>
            <a:ext cx="8382000" cy="424731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Siblings – Sibs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First degree, second degree, third degree relatives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First cousins, first cousins once removed, second cousins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Consanguineous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Isolated case – the only affected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Sporadic – new mutation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28952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733"/>
    </mc:Choice>
    <mc:Fallback xmlns="">
      <p:transition spd="slow" advTm="73733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416675"/>
            <a:ext cx="2133600" cy="365125"/>
          </a:xfrm>
        </p:spPr>
        <p:txBody>
          <a:bodyPr/>
          <a:lstStyle/>
          <a:p>
            <a:fld id="{7150258C-DF81-442F-AF35-EC58C9CCA49B}" type="slidenum">
              <a:rPr lang="en-US" smtClean="0"/>
              <a:t>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0" y="304800"/>
            <a:ext cx="8458200" cy="201593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500" b="1" dirty="0"/>
              <a:t>Complications of discerning inheritance pattern: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Lethal disorder affecting the fetus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Variable age of onset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Reduced penetrance, variable expressivity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Small family size</a:t>
            </a:r>
          </a:p>
        </p:txBody>
      </p:sp>
    </p:spTree>
    <p:extLst>
      <p:ext uri="{BB962C8B-B14F-4D97-AF65-F5344CB8AC3E}">
        <p14:creationId xmlns:p14="http://schemas.microsoft.com/office/powerpoint/2010/main" val="1381309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216"/>
    </mc:Choice>
    <mc:Fallback xmlns="">
      <p:transition spd="slow" advTm="128216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99" t="39062" r="5001" b="40625"/>
          <a:stretch/>
        </p:blipFill>
        <p:spPr>
          <a:xfrm>
            <a:off x="0" y="3505200"/>
            <a:ext cx="9107424" cy="16444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57400" y="685800"/>
            <a:ext cx="5410200" cy="201593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500" b="1" dirty="0"/>
              <a:t>Recessive</a:t>
            </a:r>
          </a:p>
          <a:p>
            <a:r>
              <a:rPr lang="en-US" sz="2500" b="1" dirty="0"/>
              <a:t>Dominant</a:t>
            </a:r>
          </a:p>
          <a:p>
            <a:r>
              <a:rPr lang="en-US" sz="2500" b="1" dirty="0"/>
              <a:t>Incompletely dominant</a:t>
            </a:r>
          </a:p>
          <a:p>
            <a:r>
              <a:rPr lang="en-US" sz="2500" b="1" dirty="0"/>
              <a:t>Pure dominant	AA=Aa</a:t>
            </a:r>
          </a:p>
          <a:p>
            <a:r>
              <a:rPr lang="en-US" sz="2500" b="1" dirty="0"/>
              <a:t>codominant</a:t>
            </a:r>
            <a:endParaRPr lang="ar-JO" sz="2500" b="1" dirty="0"/>
          </a:p>
        </p:txBody>
      </p:sp>
    </p:spTree>
    <p:extLst>
      <p:ext uri="{BB962C8B-B14F-4D97-AF65-F5344CB8AC3E}">
        <p14:creationId xmlns:p14="http://schemas.microsoft.com/office/powerpoint/2010/main" val="4136702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283"/>
    </mc:Choice>
    <mc:Fallback xmlns="">
      <p:transition spd="slow" advTm="147283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F9EC8-D67C-4AAC-9AF5-9F720322488C}" type="datetime12">
              <a:rPr lang="en-US" smtClean="0"/>
              <a:t>5:40 PM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0258C-DF81-442F-AF35-EC58C9CCA49B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874" t="14844" r="53751" b="7812"/>
          <a:stretch/>
        </p:blipFill>
        <p:spPr>
          <a:xfrm>
            <a:off x="1506940" y="-6880"/>
            <a:ext cx="4923282" cy="686488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752600" y="762000"/>
            <a:ext cx="762000" cy="4572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752600" y="2819400"/>
            <a:ext cx="762000" cy="4572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752600" y="4848497"/>
            <a:ext cx="762000" cy="45720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47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715"/>
    </mc:Choice>
    <mc:Fallback xmlns="">
      <p:transition spd="slow" advTm="103715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697</Words>
  <Application>Microsoft Office PowerPoint</Application>
  <PresentationFormat>On-screen Show (4:3)</PresentationFormat>
  <Paragraphs>202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Arabic Typesetting</vt:lpstr>
      <vt:lpstr>Arial</vt:lpstr>
      <vt:lpstr>Calibri</vt:lpstr>
      <vt:lpstr>Sabon-Bold</vt:lpstr>
      <vt:lpstr>Sabon-Italic</vt:lpstr>
      <vt:lpstr>Sabon-Roman</vt:lpstr>
      <vt:lpstr>Univers-CondensedBold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Asem</dc:creator>
  <cp:lastModifiedBy>HAMZEH AYED ELAMIN ABID</cp:lastModifiedBy>
  <cp:revision>116</cp:revision>
  <dcterms:created xsi:type="dcterms:W3CDTF">2017-09-16T08:24:50Z</dcterms:created>
  <dcterms:modified xsi:type="dcterms:W3CDTF">2025-02-18T14:42:06Z</dcterms:modified>
</cp:coreProperties>
</file>

<file path=docProps/thumbnail.jpeg>
</file>